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81" r:id="rId6"/>
    <p:sldId id="260" r:id="rId7"/>
    <p:sldId id="261" r:id="rId8"/>
    <p:sldId id="282" r:id="rId9"/>
    <p:sldId id="262" r:id="rId10"/>
    <p:sldId id="263" r:id="rId11"/>
    <p:sldId id="264" r:id="rId12"/>
    <p:sldId id="283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84" r:id="rId24"/>
    <p:sldId id="275" r:id="rId25"/>
    <p:sldId id="285" r:id="rId26"/>
    <p:sldId id="276" r:id="rId27"/>
    <p:sldId id="277" r:id="rId28"/>
    <p:sldId id="286" r:id="rId29"/>
    <p:sldId id="278" r:id="rId30"/>
    <p:sldId id="279" r:id="rId31"/>
    <p:sldId id="280" r:id="rId32"/>
    <p:sldId id="287" r:id="rId3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-91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477838"/>
            <a:ext cx="2057400" cy="522287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477838"/>
            <a:ext cx="6019800" cy="522287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30325"/>
            <a:ext cx="4038600" cy="4370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30325"/>
            <a:ext cx="4038600" cy="43703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55" name="Group 31"/>
          <p:cNvGrpSpPr>
            <a:grpSpLocks/>
          </p:cNvGrpSpPr>
          <p:nvPr/>
        </p:nvGrpSpPr>
        <p:grpSpPr bwMode="auto">
          <a:xfrm>
            <a:off x="153988" y="-1588"/>
            <a:ext cx="8994775" cy="6743701"/>
            <a:chOff x="97" y="-1"/>
            <a:chExt cx="5666" cy="4248"/>
          </a:xfrm>
        </p:grpSpPr>
        <p:sp>
          <p:nvSpPr>
            <p:cNvPr id="1046" name="Rectangle 22"/>
            <p:cNvSpPr>
              <a:spLocks noChangeArrowheads="1"/>
            </p:cNvSpPr>
            <p:nvPr userDrawn="1"/>
          </p:nvSpPr>
          <p:spPr bwMode="auto">
            <a:xfrm>
              <a:off x="97" y="91"/>
              <a:ext cx="5579" cy="3614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rgbClr val="BC2149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n-GB"/>
            </a:p>
          </p:txBody>
        </p:sp>
        <p:sp>
          <p:nvSpPr>
            <p:cNvPr id="1047" name="Rectangle 23"/>
            <p:cNvSpPr>
              <a:spLocks noChangeArrowheads="1"/>
            </p:cNvSpPr>
            <p:nvPr userDrawn="1"/>
          </p:nvSpPr>
          <p:spPr bwMode="auto">
            <a:xfrm>
              <a:off x="5277" y="91"/>
              <a:ext cx="399" cy="394"/>
            </a:xfrm>
            <a:prstGeom prst="rect">
              <a:avLst/>
            </a:prstGeom>
            <a:solidFill>
              <a:srgbClr val="00308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GB">
                <a:cs typeface="Arial" charset="0"/>
              </a:endParaRPr>
            </a:p>
          </p:txBody>
        </p:sp>
        <p:grpSp>
          <p:nvGrpSpPr>
            <p:cNvPr id="1048" name="Group 24"/>
            <p:cNvGrpSpPr>
              <a:grpSpLocks/>
            </p:cNvGrpSpPr>
            <p:nvPr userDrawn="1"/>
          </p:nvGrpSpPr>
          <p:grpSpPr bwMode="auto">
            <a:xfrm>
              <a:off x="5279" y="-1"/>
              <a:ext cx="484" cy="485"/>
              <a:chOff x="5279" y="-3"/>
              <a:chExt cx="484" cy="485"/>
            </a:xfrm>
          </p:grpSpPr>
          <p:sp>
            <p:nvSpPr>
              <p:cNvPr id="1049" name="Rectangle 25"/>
              <p:cNvSpPr>
                <a:spLocks noChangeArrowheads="1"/>
              </p:cNvSpPr>
              <p:nvPr userDrawn="1"/>
            </p:nvSpPr>
            <p:spPr bwMode="auto">
              <a:xfrm>
                <a:off x="5279" y="-3"/>
                <a:ext cx="484" cy="485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  <p:sp>
            <p:nvSpPr>
              <p:cNvPr id="1050" name="AutoShape 26"/>
              <p:cNvSpPr>
                <a:spLocks noChangeArrowheads="1"/>
              </p:cNvSpPr>
              <p:nvPr userDrawn="1"/>
            </p:nvSpPr>
            <p:spPr bwMode="auto">
              <a:xfrm>
                <a:off x="5341" y="0"/>
                <a:ext cx="419" cy="419"/>
              </a:xfrm>
              <a:prstGeom prst="rtTriangle">
                <a:avLst/>
              </a:prstGeom>
              <a:solidFill>
                <a:srgbClr val="BC2149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n-GB"/>
              </a:p>
            </p:txBody>
          </p:sp>
        </p:grpSp>
        <p:sp>
          <p:nvSpPr>
            <p:cNvPr id="1051" name="Rectangle 27"/>
            <p:cNvSpPr>
              <a:spLocks noChangeArrowheads="1"/>
            </p:cNvSpPr>
            <p:nvPr userDrawn="1"/>
          </p:nvSpPr>
          <p:spPr bwMode="auto">
            <a:xfrm>
              <a:off x="97" y="3779"/>
              <a:ext cx="5581" cy="468"/>
            </a:xfrm>
            <a:prstGeom prst="rect">
              <a:avLst/>
            </a:prstGeom>
            <a:solidFill>
              <a:srgbClr val="BC2149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GB">
                <a:solidFill>
                  <a:srgbClr val="CF0707"/>
                </a:solidFill>
                <a:cs typeface="Arial" charset="0"/>
              </a:endParaRPr>
            </a:p>
          </p:txBody>
        </p:sp>
        <p:pic>
          <p:nvPicPr>
            <p:cNvPr id="1052" name="Picture 28" descr="Napier_logo"/>
            <p:cNvPicPr>
              <a:picLocks noChangeAspect="1" noChangeArrowheads="1"/>
            </p:cNvPicPr>
            <p:nvPr userDrawn="1"/>
          </p:nvPicPr>
          <p:blipFill>
            <a:blip r:embed="rId13" cstate="print">
              <a:lum bright="100000" contrast="4000"/>
            </a:blip>
            <a:srcRect/>
            <a:stretch>
              <a:fillRect/>
            </a:stretch>
          </p:blipFill>
          <p:spPr bwMode="auto">
            <a:xfrm>
              <a:off x="1867" y="3852"/>
              <a:ext cx="2039" cy="30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053" name="Line 29"/>
            <p:cNvSpPr>
              <a:spLocks noChangeShapeType="1"/>
            </p:cNvSpPr>
            <p:nvPr userDrawn="1"/>
          </p:nvSpPr>
          <p:spPr bwMode="auto">
            <a:xfrm>
              <a:off x="5277" y="91"/>
              <a:ext cx="0" cy="394"/>
            </a:xfrm>
            <a:prstGeom prst="line">
              <a:avLst/>
            </a:prstGeom>
            <a:noFill/>
            <a:ln w="9525">
              <a:solidFill>
                <a:srgbClr val="BC214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  <p:sp>
          <p:nvSpPr>
            <p:cNvPr id="1054" name="Line 30"/>
            <p:cNvSpPr>
              <a:spLocks noChangeShapeType="1"/>
            </p:cNvSpPr>
            <p:nvPr userDrawn="1"/>
          </p:nvSpPr>
          <p:spPr bwMode="auto">
            <a:xfrm>
              <a:off x="5277" y="487"/>
              <a:ext cx="397" cy="0"/>
            </a:xfrm>
            <a:prstGeom prst="line">
              <a:avLst/>
            </a:prstGeom>
            <a:noFill/>
            <a:ln w="9525">
              <a:solidFill>
                <a:srgbClr val="BC2149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GB"/>
            </a:p>
          </p:txBody>
        </p:sp>
      </p:grpSp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77838"/>
            <a:ext cx="8229600" cy="695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330325"/>
            <a:ext cx="8229600" cy="437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4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5" name="Rectangle 7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A Critique of JCSP Networking</a:t>
            </a:r>
            <a:endParaRPr lang="en-GB" dirty="0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Kevin Chalmers, Jon </a:t>
            </a:r>
            <a:r>
              <a:rPr lang="en-GB" dirty="0" err="1" smtClean="0"/>
              <a:t>Kerridge</a:t>
            </a:r>
            <a:r>
              <a:rPr lang="en-GB" dirty="0" smtClean="0"/>
              <a:t> and </a:t>
            </a:r>
            <a:r>
              <a:rPr lang="en-GB" dirty="0" err="1" smtClean="0"/>
              <a:t>Imed</a:t>
            </a:r>
            <a:r>
              <a:rPr lang="en-GB" dirty="0" smtClean="0"/>
              <a:t> </a:t>
            </a:r>
            <a:r>
              <a:rPr lang="en-GB" dirty="0" err="1" smtClean="0"/>
              <a:t>Romdhani</a:t>
            </a:r>
            <a:endParaRPr lang="en-GB" dirty="0" smtClean="0"/>
          </a:p>
          <a:p>
            <a:r>
              <a:rPr lang="en-GB" sz="2000" dirty="0" smtClean="0"/>
              <a:t>School of Computing</a:t>
            </a:r>
          </a:p>
          <a:p>
            <a:r>
              <a:rPr lang="en-GB" sz="2000" dirty="0" smtClean="0"/>
              <a:t>Napier University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JCSP Implementation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0325"/>
            <a:ext cx="8229600" cy="2107819"/>
          </a:xfrm>
        </p:spPr>
        <p:txBody>
          <a:bodyPr/>
          <a:lstStyle/>
          <a:p>
            <a:r>
              <a:rPr lang="en-GB" dirty="0" smtClean="0"/>
              <a:t>Virtual channel</a:t>
            </a:r>
          </a:p>
          <a:p>
            <a:pPr lvl="1"/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NetChannelOutput</a:t>
            </a:r>
            <a:r>
              <a:rPr lang="en-GB" dirty="0" smtClean="0"/>
              <a:t> to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NetChannelInput</a:t>
            </a:r>
            <a:r>
              <a:rPr lang="en-GB" dirty="0" smtClean="0"/>
              <a:t> (via the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LinkTx</a:t>
            </a:r>
            <a:r>
              <a:rPr lang="en-GB" dirty="0" smtClean="0"/>
              <a:t> and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LinkRx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At least five processes required</a:t>
            </a:r>
          </a:p>
        </p:txBody>
      </p:sp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8526" y="3325686"/>
            <a:ext cx="8502198" cy="16120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JCSP Implementation</a:t>
            </a:r>
            <a:endParaRPr lang="en-GB" dirty="0"/>
          </a:p>
        </p:txBody>
      </p:sp>
      <p:pic>
        <p:nvPicPr>
          <p:cNvPr id="2150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446706"/>
            <a:ext cx="8229600" cy="4137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Resource usage</a:t>
            </a:r>
          </a:p>
          <a:p>
            <a:r>
              <a:rPr lang="en-GB" dirty="0" smtClean="0"/>
              <a:t>Complexity</a:t>
            </a:r>
          </a:p>
          <a:p>
            <a:r>
              <a:rPr lang="en-GB" dirty="0" smtClean="0"/>
              <a:t>Message cost</a:t>
            </a:r>
          </a:p>
          <a:p>
            <a:r>
              <a:rPr lang="en-GB" dirty="0" smtClean="0"/>
              <a:t>(Java) objects only</a:t>
            </a:r>
          </a:p>
          <a:p>
            <a:r>
              <a:rPr lang="en-GB" dirty="0" smtClean="0"/>
              <a:t>Performance</a:t>
            </a:r>
          </a:p>
          <a:p>
            <a:r>
              <a:rPr lang="en-GB" dirty="0" smtClean="0"/>
              <a:t>High priority 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Link</a:t>
            </a:r>
            <a:r>
              <a:rPr lang="en-GB" dirty="0" smtClean="0"/>
              <a:t> processes</a:t>
            </a:r>
          </a:p>
          <a:p>
            <a:r>
              <a:rPr lang="en-GB" dirty="0" smtClean="0"/>
              <a:t>Exception handling</a:t>
            </a:r>
          </a:p>
          <a:p>
            <a:r>
              <a:rPr lang="en-GB" dirty="0" smtClean="0"/>
              <a:t>Lack of protocol</a:t>
            </a:r>
          </a:p>
          <a:p>
            <a:endParaRPr lang="en-GB" dirty="0" smtClean="0"/>
          </a:p>
          <a:p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– Resource Usage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smtClean="0"/>
              <a:t>Numerous processes in operation</a:t>
            </a:r>
          </a:p>
          <a:p>
            <a:r>
              <a:rPr lang="en-GB" dirty="0" smtClean="0"/>
              <a:t>Start up</a:t>
            </a:r>
          </a:p>
          <a:p>
            <a:pPr lvl="1"/>
            <a:r>
              <a:rPr lang="en-GB" sz="2100" dirty="0" err="1" smtClean="0">
                <a:latin typeface="Courier New" pitchFamily="49" charset="0"/>
                <a:cs typeface="Courier New" pitchFamily="49" charset="0"/>
              </a:rPr>
              <a:t>LoopbackLink</a:t>
            </a:r>
            <a:r>
              <a:rPr lang="en-GB" dirty="0" smtClean="0"/>
              <a:t> (2), </a:t>
            </a:r>
            <a:r>
              <a:rPr lang="en-GB" sz="2100" dirty="0" err="1" smtClean="0">
                <a:latin typeface="Courier New" pitchFamily="49" charset="0"/>
                <a:cs typeface="Courier New" pitchFamily="49" charset="0"/>
              </a:rPr>
              <a:t>LinkServer</a:t>
            </a:r>
            <a:r>
              <a:rPr lang="en-GB" dirty="0" smtClean="0"/>
              <a:t>, </a:t>
            </a:r>
            <a:r>
              <a:rPr lang="en-GB" sz="2100" dirty="0" err="1" smtClean="0">
                <a:latin typeface="Courier New" pitchFamily="49" charset="0"/>
                <a:cs typeface="Courier New" pitchFamily="49" charset="0"/>
              </a:rPr>
              <a:t>LinkManager</a:t>
            </a:r>
            <a:r>
              <a:rPr lang="en-GB" dirty="0" smtClean="0"/>
              <a:t>, </a:t>
            </a:r>
            <a:r>
              <a:rPr lang="en-GB" sz="2100" dirty="0" err="1" smtClean="0">
                <a:latin typeface="Courier New" pitchFamily="49" charset="0"/>
                <a:cs typeface="Courier New" pitchFamily="49" charset="0"/>
              </a:rPr>
              <a:t>EventProcess</a:t>
            </a:r>
            <a:endParaRPr lang="en-GB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dirty="0" smtClean="0"/>
              <a:t>Extra set up</a:t>
            </a:r>
          </a:p>
          <a:p>
            <a:pPr lvl="1"/>
            <a:r>
              <a:rPr lang="en-GB" dirty="0" smtClean="0"/>
              <a:t>First </a:t>
            </a:r>
            <a:r>
              <a:rPr lang="en-GB" sz="2100" dirty="0" err="1" smtClean="0">
                <a:latin typeface="Courier New" pitchFamily="49" charset="0"/>
                <a:cs typeface="Courier New" pitchFamily="49" charset="0"/>
              </a:rPr>
              <a:t>NetChannelOutput</a:t>
            </a:r>
            <a:r>
              <a:rPr lang="en-GB" dirty="0" smtClean="0"/>
              <a:t> creates handler (CNS requires one)</a:t>
            </a:r>
          </a:p>
          <a:p>
            <a:pPr lvl="1"/>
            <a:r>
              <a:rPr lang="en-GB" sz="2100" dirty="0" err="1" smtClean="0">
                <a:latin typeface="Courier New" pitchFamily="49" charset="0"/>
                <a:cs typeface="Courier New" pitchFamily="49" charset="0"/>
              </a:rPr>
              <a:t>CNSService</a:t>
            </a:r>
            <a:r>
              <a:rPr lang="en-GB" dirty="0" smtClean="0"/>
              <a:t> process</a:t>
            </a:r>
          </a:p>
          <a:p>
            <a:r>
              <a:rPr lang="en-GB" dirty="0" smtClean="0"/>
              <a:t>Five processes created and destroyed during 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Link</a:t>
            </a:r>
            <a:r>
              <a:rPr lang="en-GB" dirty="0" smtClean="0"/>
              <a:t> creation</a:t>
            </a:r>
          </a:p>
          <a:p>
            <a:r>
              <a:rPr lang="en-GB" dirty="0" smtClean="0"/>
              <a:t>Subsequent operations</a:t>
            </a:r>
          </a:p>
          <a:p>
            <a:pPr lvl="1"/>
            <a:r>
              <a:rPr lang="en-GB" dirty="0" smtClean="0"/>
              <a:t>Each </a:t>
            </a:r>
            <a:r>
              <a:rPr lang="en-GB" sz="2100" dirty="0" smtClean="0">
                <a:latin typeface="Courier New" pitchFamily="49" charset="0"/>
                <a:cs typeface="Courier New" pitchFamily="49" charset="0"/>
              </a:rPr>
              <a:t>Link</a:t>
            </a:r>
            <a:r>
              <a:rPr lang="en-GB" dirty="0" smtClean="0"/>
              <a:t> to a </a:t>
            </a:r>
            <a:r>
              <a:rPr lang="en-GB" sz="2100" dirty="0" smtClean="0">
                <a:latin typeface="Courier New" pitchFamily="49" charset="0"/>
                <a:cs typeface="Courier New" pitchFamily="49" charset="0"/>
              </a:rPr>
              <a:t>Node</a:t>
            </a:r>
            <a:r>
              <a:rPr lang="en-GB" dirty="0" smtClean="0"/>
              <a:t> requires two processes (CNS Link)</a:t>
            </a:r>
          </a:p>
          <a:p>
            <a:pPr lvl="1"/>
            <a:r>
              <a:rPr lang="en-GB" dirty="0" smtClean="0"/>
              <a:t>Each </a:t>
            </a:r>
            <a:r>
              <a:rPr lang="en-GB" sz="2100" dirty="0" err="1" smtClean="0">
                <a:latin typeface="Courier New" pitchFamily="49" charset="0"/>
                <a:cs typeface="Courier New" pitchFamily="49" charset="0"/>
              </a:rPr>
              <a:t>NetChannelInput</a:t>
            </a:r>
            <a:r>
              <a:rPr lang="en-GB" dirty="0" smtClean="0"/>
              <a:t> requires one process (one to CNS)</a:t>
            </a:r>
          </a:p>
          <a:p>
            <a:r>
              <a:rPr lang="en-GB" dirty="0" smtClean="0"/>
              <a:t>PDA limited to 400 threads</a:t>
            </a:r>
          </a:p>
          <a:p>
            <a:pPr lvl="1"/>
            <a:r>
              <a:rPr lang="en-GB" dirty="0" smtClean="0"/>
              <a:t>Standard initialised Node uses 11 (including main)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- Complexity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Subjective</a:t>
            </a:r>
          </a:p>
          <a:p>
            <a:r>
              <a:rPr lang="en-GB" dirty="0" smtClean="0"/>
              <a:t>Difficult to extend functionality</a:t>
            </a:r>
          </a:p>
          <a:p>
            <a:r>
              <a:rPr lang="en-GB" dirty="0" smtClean="0"/>
              <a:t>Difficult to extract functionality</a:t>
            </a:r>
          </a:p>
          <a:p>
            <a:r>
              <a:rPr lang="en-GB" dirty="0" smtClean="0"/>
              <a:t>Difficult to modify functionality</a:t>
            </a:r>
          </a:p>
          <a:p>
            <a:r>
              <a:rPr lang="en-GB" dirty="0" smtClean="0"/>
              <a:t>Premise is simple</a:t>
            </a:r>
          </a:p>
          <a:p>
            <a:pPr lvl="1"/>
            <a:r>
              <a:rPr lang="en-GB" dirty="0" smtClean="0"/>
              <a:t>Crossbar between Links and channel ends</a:t>
            </a:r>
          </a:p>
          <a:p>
            <a:r>
              <a:rPr lang="en-GB" dirty="0" smtClean="0"/>
              <a:t>Implementation complicated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- Complexity</a:t>
            </a:r>
            <a:endParaRPr lang="en-GB" dirty="0"/>
          </a:p>
        </p:txBody>
      </p:sp>
      <p:pic>
        <p:nvPicPr>
          <p:cNvPr id="7" name="Content Placeholder 6" descr="net.wmf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670560" y="1330325"/>
            <a:ext cx="7717536" cy="4370388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– Message Cost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Object messages are expensive</a:t>
            </a:r>
          </a:p>
          <a:p>
            <a:pPr lvl="1"/>
            <a:r>
              <a:rPr lang="en-GB" dirty="0" smtClean="0"/>
              <a:t>Serialization of message + serialization of sent object</a:t>
            </a:r>
          </a:p>
          <a:p>
            <a:r>
              <a:rPr lang="en-GB" dirty="0" smtClean="0"/>
              <a:t>Object streams reset after each send</a:t>
            </a:r>
          </a:p>
          <a:p>
            <a:pPr lvl="1"/>
            <a:r>
              <a:rPr lang="en-GB" dirty="0" smtClean="0"/>
              <a:t>Internal pool of messages</a:t>
            </a:r>
          </a:p>
          <a:p>
            <a:pPr lvl="1"/>
            <a:r>
              <a:rPr lang="en-GB" dirty="0" smtClean="0"/>
              <a:t>Aliasing on stream</a:t>
            </a:r>
          </a:p>
          <a:p>
            <a:pPr lvl="1"/>
            <a:r>
              <a:rPr lang="en-GB" dirty="0" smtClean="0"/>
              <a:t>Class information sent each time</a:t>
            </a:r>
          </a:p>
          <a:p>
            <a:r>
              <a:rPr lang="en-GB" dirty="0" smtClean="0"/>
              <a:t>Deal of sent</a:t>
            </a:r>
            <a:r>
              <a:rPr lang="en-GB" dirty="0" smtClean="0"/>
              <a:t> information</a:t>
            </a:r>
            <a:endParaRPr lang="en-GB" dirty="0" smtClean="0"/>
          </a:p>
          <a:p>
            <a:pPr lvl="1"/>
            <a:r>
              <a:rPr lang="en-GB" dirty="0" smtClean="0"/>
              <a:t>Type, destination, source and possibly data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– Message Cost</a:t>
            </a:r>
            <a:endParaRPr lang="en-GB" dirty="0"/>
          </a:p>
        </p:txBody>
      </p:sp>
      <p:pic>
        <p:nvPicPr>
          <p:cNvPr id="2253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348983"/>
            <a:ext cx="8229600" cy="43330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– Message Cost</a:t>
            </a:r>
            <a:endParaRPr lang="en-GB" dirty="0"/>
          </a:p>
        </p:txBody>
      </p:sp>
      <p:pic>
        <p:nvPicPr>
          <p:cNvPr id="2355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57200" y="1693490"/>
            <a:ext cx="8229600" cy="36440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– (Java) Objects Only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Channel will only take objects</a:t>
            </a:r>
          </a:p>
          <a:p>
            <a:pPr lvl="1"/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ChannelMessage.Data</a:t>
            </a:r>
            <a:r>
              <a:rPr lang="en-GB" dirty="0" smtClean="0"/>
              <a:t> only takes object data</a:t>
            </a:r>
          </a:p>
          <a:p>
            <a:r>
              <a:rPr lang="en-GB" dirty="0" smtClean="0"/>
              <a:t>Workarounds</a:t>
            </a:r>
          </a:p>
          <a:p>
            <a:pPr lvl="1"/>
            <a:r>
              <a:rPr lang="en-GB" dirty="0" smtClean="0"/>
              <a:t>Auto boxing, convert into byte array first</a:t>
            </a:r>
          </a:p>
          <a:p>
            <a:r>
              <a:rPr lang="en-GB" dirty="0" smtClean="0"/>
              <a:t>Still a Java object</a:t>
            </a:r>
          </a:p>
          <a:p>
            <a:pPr lvl="1"/>
            <a:r>
              <a:rPr lang="en-GB" dirty="0" smtClean="0"/>
              <a:t>Serialization overhead</a:t>
            </a:r>
          </a:p>
          <a:p>
            <a:pPr lvl="1"/>
            <a:r>
              <a:rPr lang="en-GB" dirty="0" smtClean="0"/>
              <a:t>No inter-framework communication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Breakdown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</a:p>
          <a:p>
            <a:r>
              <a:rPr lang="en-GB" dirty="0" smtClean="0"/>
              <a:t>Object Serialization in Java</a:t>
            </a:r>
          </a:p>
          <a:p>
            <a:r>
              <a:rPr lang="en-GB" dirty="0" smtClean="0"/>
              <a:t>Current JCSP Implementation</a:t>
            </a:r>
          </a:p>
          <a:p>
            <a:r>
              <a:rPr lang="en-GB" dirty="0" smtClean="0"/>
              <a:t>Problems</a:t>
            </a:r>
          </a:p>
          <a:p>
            <a:r>
              <a:rPr lang="en-GB" dirty="0" smtClean="0"/>
              <a:t>Towards a Better Solution</a:t>
            </a:r>
          </a:p>
          <a:p>
            <a:r>
              <a:rPr lang="en-GB" dirty="0" smtClean="0"/>
              <a:t>Conclusion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- Performance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GB" dirty="0" smtClean="0"/>
              <a:t>Different test classes developed</a:t>
            </a:r>
          </a:p>
          <a:p>
            <a:pPr lvl="1"/>
            <a:r>
              <a:rPr lang="en-GB" dirty="0" smtClean="0"/>
              <a:t>Varying in complexity (unique objects to object references)</a:t>
            </a:r>
          </a:p>
          <a:p>
            <a:pPr lvl="1"/>
            <a:r>
              <a:rPr lang="en-GB" dirty="0" smtClean="0"/>
              <a:t>Internal object arrays (</a:t>
            </a:r>
            <a:r>
              <a:rPr lang="en-GB" sz="2200" dirty="0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GB" dirty="0" smtClean="0"/>
              <a:t> and </a:t>
            </a:r>
            <a:r>
              <a:rPr lang="en-GB" sz="2200" dirty="0" smtClean="0">
                <a:latin typeface="Courier New" pitchFamily="49" charset="0"/>
                <a:cs typeface="Courier New" pitchFamily="49" charset="0"/>
              </a:rPr>
              <a:t>Double</a:t>
            </a:r>
            <a:r>
              <a:rPr lang="en-GB" dirty="0" smtClean="0"/>
              <a:t>)</a:t>
            </a:r>
          </a:p>
          <a:p>
            <a:pPr lvl="1"/>
            <a:r>
              <a:rPr lang="en-GB" dirty="0" smtClean="0"/>
              <a:t>Varying in size </a:t>
            </a:r>
            <a:r>
              <a:rPr lang="en-GB" i="1" dirty="0" smtClean="0"/>
              <a:t>n </a:t>
            </a:r>
            <a:r>
              <a:rPr lang="en-GB" dirty="0" smtClean="0"/>
              <a:t>(0 to 100)</a:t>
            </a:r>
          </a:p>
          <a:p>
            <a:r>
              <a:rPr lang="en-GB" sz="2600" dirty="0" smtClean="0">
                <a:cs typeface="Courier New" pitchFamily="49" charset="0"/>
              </a:rPr>
              <a:t> </a:t>
            </a:r>
            <a:r>
              <a:rPr lang="en-GB" sz="2200" dirty="0" smtClean="0">
                <a:latin typeface="Courier New" pitchFamily="49" charset="0"/>
                <a:cs typeface="Courier New" pitchFamily="49" charset="0"/>
              </a:rPr>
              <a:t>TestObject4</a:t>
            </a:r>
            <a:endParaRPr lang="en-GB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GB" dirty="0" smtClean="0"/>
              <a:t>Large and fairly complex</a:t>
            </a:r>
          </a:p>
          <a:p>
            <a:r>
              <a:rPr lang="en-GB" dirty="0" smtClean="0"/>
              <a:t>Size</a:t>
            </a:r>
          </a:p>
          <a:p>
            <a:pPr lvl="1"/>
            <a:r>
              <a:rPr lang="en-GB" dirty="0" smtClean="0"/>
              <a:t>(n = 0) </a:t>
            </a:r>
            <a:r>
              <a:rPr lang="en-GB" dirty="0" smtClean="0">
                <a:latin typeface="Cambria Math"/>
                <a:ea typeface="Cambria Math"/>
              </a:rPr>
              <a:t>⟶ </a:t>
            </a:r>
            <a:r>
              <a:rPr lang="en-GB" dirty="0" smtClean="0"/>
              <a:t>326 bytes</a:t>
            </a:r>
          </a:p>
          <a:p>
            <a:pPr lvl="1"/>
            <a:r>
              <a:rPr lang="en-GB" dirty="0" smtClean="0"/>
              <a:t>(n = 1) </a:t>
            </a:r>
            <a:r>
              <a:rPr lang="en-GB" dirty="0" smtClean="0">
                <a:latin typeface="Cambria Math"/>
                <a:ea typeface="Cambria Math"/>
              </a:rPr>
              <a:t>⟶ </a:t>
            </a:r>
            <a:r>
              <a:rPr lang="en-GB" dirty="0" smtClean="0"/>
              <a:t>500 bytes</a:t>
            </a:r>
          </a:p>
          <a:p>
            <a:pPr lvl="1"/>
            <a:r>
              <a:rPr lang="en-GB" dirty="0" smtClean="0"/>
              <a:t>(n </a:t>
            </a:r>
            <a:r>
              <a:rPr lang="en-GB" dirty="0" smtClean="0"/>
              <a:t>&gt; </a:t>
            </a:r>
            <a:r>
              <a:rPr lang="en-GB" dirty="0" smtClean="0"/>
              <a:t>1</a:t>
            </a:r>
            <a:r>
              <a:rPr lang="en-GB" dirty="0" smtClean="0"/>
              <a:t>) </a:t>
            </a:r>
            <a:r>
              <a:rPr lang="en-GB" dirty="0" smtClean="0">
                <a:latin typeface="Cambria Math"/>
                <a:ea typeface="Cambria Math"/>
              </a:rPr>
              <a:t>⟶ </a:t>
            </a:r>
            <a:r>
              <a:rPr lang="en-GB" dirty="0" smtClean="0"/>
              <a:t>500 + 68(n – 1) bytes</a:t>
            </a:r>
          </a:p>
          <a:p>
            <a:r>
              <a:rPr lang="en-GB" dirty="0" smtClean="0"/>
              <a:t>Complexity</a:t>
            </a:r>
          </a:p>
          <a:p>
            <a:pPr lvl="1"/>
            <a:r>
              <a:rPr lang="en-GB" dirty="0" smtClean="0"/>
              <a:t>Object references: 10 + 8</a:t>
            </a:r>
            <a:r>
              <a:rPr lang="en-GB" dirty="0" smtClean="0">
                <a:ea typeface="Cambria Math"/>
              </a:rPr>
              <a:t>n</a:t>
            </a:r>
          </a:p>
          <a:p>
            <a:pPr lvl="1"/>
            <a:r>
              <a:rPr lang="en-GB" dirty="0" smtClean="0">
                <a:ea typeface="Cambria Math"/>
              </a:rPr>
              <a:t>Unique objects: 10 + 4n</a:t>
            </a:r>
          </a:p>
          <a:p>
            <a:r>
              <a:rPr lang="en-GB" dirty="0" smtClean="0">
                <a:ea typeface="Cambria Math"/>
              </a:rPr>
              <a:t>Roundtrip time – PDA to PC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- Performance</a:t>
            </a:r>
            <a:endParaRPr lang="en-GB" dirty="0"/>
          </a:p>
        </p:txBody>
      </p:sp>
      <p:pic>
        <p:nvPicPr>
          <p:cNvPr id="2457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54255" y="1097280"/>
            <a:ext cx="7722806" cy="4645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- Performance</a:t>
            </a:r>
            <a:endParaRPr lang="en-GB" dirty="0"/>
          </a:p>
        </p:txBody>
      </p:sp>
      <p:pic>
        <p:nvPicPr>
          <p:cNvPr id="2560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743713" y="1147128"/>
            <a:ext cx="7623620" cy="45854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– High Priority Links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Link processes given maximum priority in the JVM</a:t>
            </a:r>
          </a:p>
          <a:p>
            <a:pPr lvl="1"/>
            <a:r>
              <a:rPr lang="en-GB" dirty="0" smtClean="0"/>
              <a:t>Depends on JVM implementation</a:t>
            </a:r>
          </a:p>
          <a:p>
            <a:r>
              <a:rPr lang="en-GB" dirty="0" smtClean="0"/>
              <a:t>Computation must wait for I/O to complete</a:t>
            </a:r>
          </a:p>
          <a:p>
            <a:pPr lvl="1"/>
            <a:r>
              <a:rPr lang="en-GB" dirty="0" smtClean="0"/>
              <a:t>Within obvious I/O performance and multi-core properties</a:t>
            </a:r>
          </a:p>
          <a:p>
            <a:r>
              <a:rPr lang="en-GB" dirty="0" smtClean="0"/>
              <a:t>Adding</a:t>
            </a:r>
            <a:r>
              <a:rPr lang="en-GB" dirty="0" smtClean="0"/>
              <a:t> Links and channels </a:t>
            </a:r>
            <a:r>
              <a:rPr lang="en-GB" dirty="0" smtClean="0"/>
              <a:t>increases I/O requirements</a:t>
            </a:r>
          </a:p>
          <a:p>
            <a:pPr lvl="1"/>
            <a:r>
              <a:rPr lang="en-GB" dirty="0" smtClean="0"/>
              <a:t>And thus reduces computation resources</a:t>
            </a:r>
          </a:p>
          <a:p>
            <a:r>
              <a:rPr lang="en-GB" dirty="0" smtClean="0"/>
              <a:t>JCSP networking aimed at high computation to low communication ratio systems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– High Priority Links</a:t>
            </a:r>
            <a:endParaRPr lang="en-GB" dirty="0"/>
          </a:p>
        </p:txBody>
      </p:sp>
      <p:pic>
        <p:nvPicPr>
          <p:cNvPr id="266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816865" y="1268284"/>
            <a:ext cx="7526846" cy="45282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– High Priority Links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30325"/>
            <a:ext cx="8229600" cy="705739"/>
          </a:xfrm>
        </p:spPr>
        <p:txBody>
          <a:bodyPr/>
          <a:lstStyle/>
          <a:p>
            <a:r>
              <a:rPr lang="en-GB" dirty="0" err="1" smtClean="0"/>
              <a:t>CommsTime</a:t>
            </a:r>
            <a:r>
              <a:rPr lang="en-GB" dirty="0" smtClean="0"/>
              <a:t> on PDA</a:t>
            </a:r>
            <a:endParaRPr lang="en-GB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12080" y="1855978"/>
            <a:ext cx="8328442" cy="3715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– Exception Handling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Poor exception handling</a:t>
            </a:r>
          </a:p>
          <a:p>
            <a:pPr lvl="1"/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write()</a:t>
            </a:r>
            <a:r>
              <a:rPr lang="en-GB" dirty="0" smtClean="0"/>
              <a:t> may block if 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Link</a:t>
            </a:r>
            <a:r>
              <a:rPr lang="en-GB" dirty="0" smtClean="0"/>
              <a:t> to input end fails</a:t>
            </a:r>
          </a:p>
          <a:p>
            <a:pPr lvl="1"/>
            <a:r>
              <a:rPr lang="en-GB" dirty="0" smtClean="0"/>
              <a:t>E</a:t>
            </a:r>
            <a:r>
              <a:rPr lang="en-GB" dirty="0" smtClean="0"/>
              <a:t>xceptions </a:t>
            </a:r>
            <a:r>
              <a:rPr lang="en-GB" dirty="0" smtClean="0"/>
              <a:t>thrown internally but not propagated</a:t>
            </a:r>
          </a:p>
          <a:p>
            <a:pPr lvl="1"/>
            <a:r>
              <a:rPr lang="en-GB" dirty="0" smtClean="0"/>
              <a:t>If lucky might get a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LinkLostException</a:t>
            </a:r>
            <a:endParaRPr lang="en-GB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GB" dirty="0" smtClean="0"/>
              <a:t>If </a:t>
            </a:r>
            <a:r>
              <a:rPr lang="en-GB" dirty="0" smtClean="0"/>
              <a:t>luckier </a:t>
            </a:r>
            <a:r>
              <a:rPr lang="en-GB" dirty="0" smtClean="0"/>
              <a:t>might get a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ChannelDataRejectedException</a:t>
            </a:r>
            <a:endParaRPr lang="en-GB" dirty="0" smtClean="0">
              <a:latin typeface="Courier New" pitchFamily="49" charset="0"/>
              <a:cs typeface="Courier New" pitchFamily="49" charset="0"/>
            </a:endParaRPr>
          </a:p>
          <a:p>
            <a:pPr lvl="2"/>
            <a:r>
              <a:rPr lang="en-GB" dirty="0" err="1" smtClean="0"/>
              <a:t>Rejectable</a:t>
            </a:r>
            <a:r>
              <a:rPr lang="en-GB" dirty="0" smtClean="0"/>
              <a:t> channels now </a:t>
            </a:r>
            <a:r>
              <a:rPr lang="en-GB" dirty="0" smtClean="0"/>
              <a:t>deprecated</a:t>
            </a:r>
            <a:endParaRPr lang="en-GB" dirty="0" smtClean="0"/>
          </a:p>
          <a:p>
            <a:pPr lvl="1"/>
            <a:r>
              <a:rPr lang="en-GB" dirty="0" smtClean="0"/>
              <a:t>Use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LinkLostEventChannel</a:t>
            </a:r>
            <a:r>
              <a:rPr lang="en-GB" dirty="0" smtClean="0"/>
              <a:t> to detect 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Link</a:t>
            </a:r>
            <a:r>
              <a:rPr lang="en-GB" dirty="0" smtClean="0"/>
              <a:t> failure</a:t>
            </a:r>
          </a:p>
          <a:p>
            <a:pPr lvl="2"/>
            <a:r>
              <a:rPr lang="en-GB" sz="1600" dirty="0" err="1" smtClean="0">
                <a:latin typeface="Courier New" pitchFamily="49" charset="0"/>
                <a:cs typeface="Courier New" pitchFamily="49" charset="0"/>
              </a:rPr>
              <a:t>NetChannelOutput</a:t>
            </a:r>
            <a:r>
              <a:rPr lang="en-GB" dirty="0" smtClean="0"/>
              <a:t> not guarded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Problem – Lack of Protocol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No interaction between frameworks</a:t>
            </a:r>
          </a:p>
          <a:p>
            <a:pPr lvl="1"/>
            <a:r>
              <a:rPr lang="en-GB" dirty="0" smtClean="0"/>
              <a:t>Even between different versions of Java</a:t>
            </a:r>
          </a:p>
          <a:p>
            <a:r>
              <a:rPr lang="en-GB" dirty="0" smtClean="0"/>
              <a:t>Difficult to add new communication primitives</a:t>
            </a:r>
          </a:p>
          <a:p>
            <a:pPr lvl="1"/>
            <a:r>
              <a:rPr lang="en-GB" dirty="0" smtClean="0"/>
              <a:t>Can use underlying network channels  (extra resources)</a:t>
            </a:r>
          </a:p>
          <a:p>
            <a:pPr lvl="1"/>
            <a:r>
              <a:rPr lang="en-GB" dirty="0" smtClean="0"/>
              <a:t>Numerous places to add functionality</a:t>
            </a:r>
          </a:p>
          <a:p>
            <a:r>
              <a:rPr lang="en-GB" dirty="0" smtClean="0"/>
              <a:t>Data should be extracted from communication message</a:t>
            </a:r>
          </a:p>
          <a:p>
            <a:pPr lvl="1"/>
            <a:r>
              <a:rPr lang="en-GB" dirty="0" smtClean="0"/>
              <a:t>Serialization (again)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Ongoing Work and Conclusions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JCSP Networking 2.0</a:t>
            </a:r>
          </a:p>
          <a:p>
            <a:pPr lvl="1"/>
            <a:r>
              <a:rPr lang="en-GB" dirty="0" smtClean="0"/>
              <a:t>Features</a:t>
            </a:r>
          </a:p>
          <a:p>
            <a:r>
              <a:rPr lang="en-GB" dirty="0" smtClean="0"/>
              <a:t>Conclusions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Towards a Better Solution 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JCSP Networking 2.0</a:t>
            </a:r>
          </a:p>
          <a:p>
            <a:pPr lvl="1"/>
            <a:r>
              <a:rPr lang="en-GB" dirty="0" smtClean="0"/>
              <a:t>See Fringe session</a:t>
            </a:r>
          </a:p>
          <a:p>
            <a:r>
              <a:rPr lang="en-GB" dirty="0" smtClean="0"/>
              <a:t>Features</a:t>
            </a:r>
          </a:p>
          <a:p>
            <a:pPr lvl="1"/>
            <a:r>
              <a:rPr lang="en-GB" dirty="0" smtClean="0"/>
              <a:t>Lower resource usage</a:t>
            </a:r>
          </a:p>
          <a:p>
            <a:pPr lvl="2"/>
            <a:r>
              <a:rPr lang="en-GB" dirty="0" smtClean="0"/>
              <a:t>Input channels are now lightweight</a:t>
            </a:r>
          </a:p>
          <a:p>
            <a:pPr lvl="1"/>
            <a:r>
              <a:rPr lang="en-GB" dirty="0" smtClean="0"/>
              <a:t>Reduced message size</a:t>
            </a:r>
          </a:p>
          <a:p>
            <a:pPr lvl="2"/>
            <a:r>
              <a:rPr lang="en-GB" dirty="0" smtClean="0"/>
              <a:t>9 bytes standard, 13 for data messages</a:t>
            </a:r>
          </a:p>
          <a:p>
            <a:pPr lvl="1"/>
            <a:r>
              <a:rPr lang="en-GB" dirty="0" smtClean="0"/>
              <a:t>Better performance and scalability</a:t>
            </a:r>
          </a:p>
          <a:p>
            <a:pPr lvl="1"/>
            <a:r>
              <a:rPr lang="en-GB" dirty="0" smtClean="0"/>
              <a:t>No reliance on serialization</a:t>
            </a:r>
          </a:p>
          <a:p>
            <a:pPr lvl="1"/>
            <a:r>
              <a:rPr lang="en-GB" dirty="0" smtClean="0"/>
              <a:t>Data conversion extracted to channel layer</a:t>
            </a:r>
          </a:p>
          <a:p>
            <a:pPr lvl="1"/>
            <a:endParaRPr lang="en-GB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Numerous network aware CSP inspired frameworks</a:t>
            </a:r>
          </a:p>
          <a:p>
            <a:pPr lvl="1"/>
            <a:r>
              <a:rPr lang="en-GB" dirty="0" smtClean="0"/>
              <a:t>JCSP, pony, CSP.NET, C++CSP, </a:t>
            </a:r>
            <a:r>
              <a:rPr lang="en-GB" dirty="0" err="1" smtClean="0"/>
              <a:t>PyCSP</a:t>
            </a:r>
            <a:endParaRPr lang="en-GB" dirty="0" smtClean="0"/>
          </a:p>
          <a:p>
            <a:r>
              <a:rPr lang="en-GB" dirty="0" smtClean="0"/>
              <a:t>Majority based on T9000 virtual channel model</a:t>
            </a:r>
          </a:p>
          <a:p>
            <a:pPr lvl="1"/>
            <a:r>
              <a:rPr lang="en-GB" dirty="0" smtClean="0"/>
              <a:t>Links and channels multiplexing over one another</a:t>
            </a:r>
          </a:p>
          <a:p>
            <a:r>
              <a:rPr lang="en-GB" dirty="0" smtClean="0"/>
              <a:t>None interact</a:t>
            </a:r>
            <a:endParaRPr lang="en-GB" dirty="0"/>
          </a:p>
          <a:p>
            <a:pPr lvl="1"/>
            <a:r>
              <a:rPr lang="en-GB" dirty="0" smtClean="0"/>
              <a:t>No reason why not</a:t>
            </a:r>
          </a:p>
          <a:p>
            <a:r>
              <a:rPr lang="en-GB" dirty="0" smtClean="0"/>
              <a:t>Performance usually judged on task parallelisation</a:t>
            </a:r>
          </a:p>
          <a:p>
            <a:pPr lvl="1"/>
            <a:r>
              <a:rPr lang="en-GB" dirty="0" smtClean="0"/>
              <a:t>I’m interested in the communication abstraction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Towards a Better Solution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GB" dirty="0" smtClean="0"/>
              <a:t>Features (continued)</a:t>
            </a:r>
          </a:p>
          <a:p>
            <a:pPr lvl="1"/>
            <a:r>
              <a:rPr lang="en-GB" dirty="0" smtClean="0"/>
              <a:t>Simpler (layered) model</a:t>
            </a:r>
          </a:p>
          <a:p>
            <a:pPr lvl="2"/>
            <a:r>
              <a:rPr lang="en-GB" dirty="0" smtClean="0"/>
              <a:t>Layers only understand certain message types</a:t>
            </a:r>
          </a:p>
          <a:p>
            <a:pPr lvl="1"/>
            <a:r>
              <a:rPr lang="en-GB" dirty="0" smtClean="0"/>
              <a:t>Easier to extend</a:t>
            </a:r>
          </a:p>
          <a:p>
            <a:pPr lvl="1"/>
            <a:r>
              <a:rPr lang="en-GB" dirty="0" smtClean="0"/>
              <a:t>Networked barrier</a:t>
            </a:r>
          </a:p>
          <a:p>
            <a:pPr lvl="1"/>
            <a:r>
              <a:rPr lang="en-GB" dirty="0" smtClean="0"/>
              <a:t>Properties exposed</a:t>
            </a:r>
          </a:p>
          <a:p>
            <a:pPr lvl="2"/>
            <a:r>
              <a:rPr lang="en-GB" dirty="0" smtClean="0"/>
              <a:t>Link priority, buffer size</a:t>
            </a:r>
          </a:p>
          <a:p>
            <a:pPr lvl="1"/>
            <a:r>
              <a:rPr lang="en-GB" dirty="0" smtClean="0"/>
              <a:t>Error handling improved</a:t>
            </a:r>
          </a:p>
          <a:p>
            <a:pPr lvl="1"/>
            <a:r>
              <a:rPr lang="en-GB" dirty="0" smtClean="0"/>
              <a:t>Well defined protocol</a:t>
            </a:r>
          </a:p>
          <a:p>
            <a:pPr lvl="1"/>
            <a:r>
              <a:rPr lang="en-GB" dirty="0" smtClean="0"/>
              <a:t>Verified model</a:t>
            </a:r>
          </a:p>
          <a:p>
            <a:pPr lvl="2"/>
            <a:r>
              <a:rPr lang="en-GB" dirty="0" smtClean="0"/>
              <a:t>Using Spin (mobile channels)</a:t>
            </a:r>
          </a:p>
          <a:p>
            <a:pPr lvl="2"/>
            <a:r>
              <a:rPr lang="en-GB" dirty="0" smtClean="0"/>
              <a:t>FDR? – mobile channels in CSP</a:t>
            </a:r>
            <a:endParaRPr lang="en-GB" dirty="0"/>
          </a:p>
        </p:txBody>
      </p:sp>
      <p:pic>
        <p:nvPicPr>
          <p:cNvPr id="27650" name="Picture 2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648200" y="2128071"/>
            <a:ext cx="4038600" cy="277489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Conclusions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GB" dirty="0" smtClean="0"/>
              <a:t>JCSP Networking had some problems</a:t>
            </a:r>
          </a:p>
          <a:p>
            <a:pPr lvl="1"/>
            <a:r>
              <a:rPr lang="en-GB" dirty="0" smtClean="0"/>
              <a:t>Resource usage</a:t>
            </a:r>
          </a:p>
          <a:p>
            <a:pPr lvl="1"/>
            <a:r>
              <a:rPr lang="en-GB" dirty="0" smtClean="0"/>
              <a:t>Performance – serialization</a:t>
            </a:r>
          </a:p>
          <a:p>
            <a:pPr lvl="1"/>
            <a:r>
              <a:rPr lang="en-GB" dirty="0" smtClean="0"/>
              <a:t>Interoperability – serialization</a:t>
            </a:r>
          </a:p>
          <a:p>
            <a:pPr lvl="1"/>
            <a:r>
              <a:rPr lang="en-GB" dirty="0" smtClean="0"/>
              <a:t>Configuration and extension</a:t>
            </a:r>
          </a:p>
          <a:p>
            <a:pPr lvl="1"/>
            <a:r>
              <a:rPr lang="en-GB" dirty="0" smtClean="0"/>
              <a:t>Exception handling</a:t>
            </a:r>
          </a:p>
          <a:p>
            <a:pPr lvl="1"/>
            <a:r>
              <a:rPr lang="en-GB" dirty="0" smtClean="0"/>
              <a:t>All reflect badly for JCSP outside parallel computing usage</a:t>
            </a:r>
          </a:p>
          <a:p>
            <a:r>
              <a:rPr lang="en-GB" dirty="0" smtClean="0"/>
              <a:t>These can be overcome</a:t>
            </a:r>
          </a:p>
          <a:p>
            <a:pPr lvl="1"/>
            <a:r>
              <a:rPr lang="en-GB" dirty="0" smtClean="0"/>
              <a:t>New JCSP Networking implementation</a:t>
            </a:r>
          </a:p>
          <a:p>
            <a:pPr lvl="1"/>
            <a:r>
              <a:rPr lang="en-GB" dirty="0" smtClean="0"/>
              <a:t>New protocol</a:t>
            </a:r>
          </a:p>
          <a:p>
            <a:r>
              <a:rPr lang="en-GB" dirty="0" smtClean="0"/>
              <a:t>Future work – framework interaction?</a:t>
            </a:r>
          </a:p>
          <a:p>
            <a:pPr lvl="1"/>
            <a:r>
              <a:rPr lang="en-GB" dirty="0" smtClean="0"/>
              <a:t>JCSP, pony, C++CSP, </a:t>
            </a:r>
            <a:r>
              <a:rPr lang="en-GB" dirty="0" err="1" smtClean="0"/>
              <a:t>PyCSP</a:t>
            </a:r>
            <a:r>
              <a:rPr lang="en-GB" dirty="0" smtClean="0"/>
              <a:t>, CSP.NET</a:t>
            </a:r>
          </a:p>
          <a:p>
            <a:pPr lvl="1"/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 smtClean="0"/>
              <a:t>Questions?</a:t>
            </a:r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Introduction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GB" dirty="0" smtClean="0"/>
              <a:t>Mobile devices</a:t>
            </a:r>
          </a:p>
          <a:p>
            <a:r>
              <a:rPr lang="en-GB" dirty="0" smtClean="0"/>
              <a:t>Mobile processes (agents)</a:t>
            </a:r>
          </a:p>
          <a:p>
            <a:r>
              <a:rPr lang="en-GB" dirty="0" smtClean="0"/>
              <a:t>Ubiquitous computing</a:t>
            </a:r>
          </a:p>
          <a:p>
            <a:pPr lvl="1"/>
            <a:r>
              <a:rPr lang="en-GB" dirty="0" smtClean="0"/>
              <a:t>Environment of autonomous interacting devices</a:t>
            </a:r>
          </a:p>
          <a:p>
            <a:pPr lvl="1"/>
            <a:r>
              <a:rPr lang="en-GB" dirty="0" smtClean="0"/>
              <a:t>Complex</a:t>
            </a:r>
            <a:endParaRPr lang="en-GB" dirty="0"/>
          </a:p>
        </p:txBody>
      </p:sp>
      <p:pic>
        <p:nvPicPr>
          <p:cNvPr id="1028" name="Picture 4"/>
          <p:cNvPicPr>
            <a:picLocks noGrp="1" noChangeAspect="1" noChangeArrowheads="1"/>
          </p:cNvPicPr>
          <p:nvPr>
            <p:ph sz="half" idx="2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4805362" y="1772444"/>
            <a:ext cx="3724275" cy="348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 Serialization in Java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Functionality</a:t>
            </a:r>
          </a:p>
          <a:p>
            <a:r>
              <a:rPr lang="en-GB" dirty="0" smtClean="0"/>
              <a:t>Example – </a:t>
            </a:r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GB" dirty="0" smtClean="0"/>
              <a:t> object</a:t>
            </a:r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 Serialization in Java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Java object </a:t>
            </a:r>
            <a:r>
              <a:rPr lang="en-GB" dirty="0" smtClean="0">
                <a:latin typeface="Cambria Math"/>
                <a:ea typeface="Cambria Math"/>
              </a:rPr>
              <a:t>↭</a:t>
            </a:r>
            <a:r>
              <a:rPr lang="en-GB" dirty="0" smtClean="0"/>
              <a:t> bytes</a:t>
            </a:r>
          </a:p>
          <a:p>
            <a:r>
              <a:rPr lang="en-GB" dirty="0" smtClean="0"/>
              <a:t>Requirements</a:t>
            </a:r>
          </a:p>
          <a:p>
            <a:pPr lvl="1"/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Serializable</a:t>
            </a:r>
            <a:r>
              <a:rPr lang="en-GB" dirty="0" smtClean="0"/>
              <a:t> or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Externalizable</a:t>
            </a:r>
            <a:r>
              <a:rPr lang="en-GB" dirty="0" smtClean="0"/>
              <a:t> interface</a:t>
            </a:r>
          </a:p>
          <a:p>
            <a:pPr lvl="1"/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ObjectInputStream</a:t>
            </a:r>
            <a:r>
              <a:rPr lang="en-GB" dirty="0" smtClean="0"/>
              <a:t> and </a:t>
            </a:r>
            <a:r>
              <a:rPr lang="en-GB" sz="2000" dirty="0" err="1" smtClean="0">
                <a:latin typeface="Courier New" pitchFamily="49" charset="0"/>
                <a:cs typeface="Courier New" pitchFamily="49" charset="0"/>
              </a:rPr>
              <a:t>ObjectOutputStream</a:t>
            </a:r>
            <a:endParaRPr lang="en-GB" dirty="0" smtClean="0">
              <a:latin typeface="Courier New" pitchFamily="49" charset="0"/>
              <a:cs typeface="Courier New" pitchFamily="49" charset="0"/>
            </a:endParaRPr>
          </a:p>
          <a:p>
            <a:r>
              <a:rPr lang="en-GB" dirty="0" smtClean="0">
                <a:cs typeface="Courier New" pitchFamily="49" charset="0"/>
              </a:rPr>
              <a:t>Class description and object data sent</a:t>
            </a:r>
          </a:p>
          <a:p>
            <a:pPr lvl="1"/>
            <a:r>
              <a:rPr lang="en-GB" dirty="0" smtClean="0">
                <a:cs typeface="Courier New" pitchFamily="49" charset="0"/>
              </a:rPr>
              <a:t>Class description includes inheritance information</a:t>
            </a:r>
          </a:p>
          <a:p>
            <a:r>
              <a:rPr lang="en-GB" dirty="0" smtClean="0">
                <a:cs typeface="Courier New" pitchFamily="49" charset="0"/>
              </a:rPr>
              <a:t>Control signals</a:t>
            </a:r>
          </a:p>
          <a:p>
            <a:r>
              <a:rPr lang="en-GB" dirty="0" smtClean="0">
                <a:cs typeface="Courier New" pitchFamily="49" charset="0"/>
              </a:rPr>
              <a:t>Use of references in the stream</a:t>
            </a:r>
          </a:p>
          <a:p>
            <a:pPr lvl="1"/>
            <a:r>
              <a:rPr lang="en-GB" dirty="0" smtClean="0">
                <a:cs typeface="Courier New" pitchFamily="49" charset="0"/>
              </a:rPr>
              <a:t>Aliasing is a problem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Object Serialization in Java</a:t>
            </a:r>
            <a:endParaRPr lang="en-GB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200" y="1330325"/>
            <a:ext cx="8229600" cy="1620139"/>
          </a:xfrm>
        </p:spPr>
        <p:txBody>
          <a:bodyPr/>
          <a:lstStyle/>
          <a:p>
            <a:r>
              <a:rPr lang="en-GB" sz="2400" dirty="0" smtClean="0">
                <a:latin typeface="Courier New" pitchFamily="49" charset="0"/>
                <a:cs typeface="Courier New" pitchFamily="49" charset="0"/>
              </a:rPr>
              <a:t>Integer</a:t>
            </a:r>
            <a:r>
              <a:rPr lang="en-GB" dirty="0" smtClean="0"/>
              <a:t> object</a:t>
            </a:r>
          </a:p>
          <a:p>
            <a:pPr lvl="1"/>
            <a:r>
              <a:rPr lang="en-GB" dirty="0" smtClean="0"/>
              <a:t>Extends </a:t>
            </a:r>
            <a:r>
              <a:rPr lang="en-GB" sz="2000" dirty="0" smtClean="0">
                <a:latin typeface="Courier New" pitchFamily="49" charset="0"/>
                <a:cs typeface="Courier New" pitchFamily="49" charset="0"/>
              </a:rPr>
              <a:t>Number</a:t>
            </a:r>
            <a:endParaRPr lang="en-GB" dirty="0" smtClean="0">
              <a:latin typeface="Courier New" pitchFamily="49" charset="0"/>
              <a:cs typeface="Courier New" pitchFamily="49" charset="0"/>
            </a:endParaRPr>
          </a:p>
          <a:p>
            <a:pPr lvl="1"/>
            <a:r>
              <a:rPr lang="en-GB" dirty="0" smtClean="0"/>
              <a:t>Wraps 32-bit value in an object</a:t>
            </a: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42442" y="3205163"/>
            <a:ext cx="7683500" cy="1671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JCSP Implementation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 smtClean="0"/>
          </a:p>
          <a:p>
            <a:r>
              <a:rPr lang="en-GB" dirty="0" smtClean="0"/>
              <a:t>High level architecture</a:t>
            </a:r>
          </a:p>
          <a:p>
            <a:r>
              <a:rPr lang="en-GB" dirty="0" smtClean="0"/>
              <a:t>Virtual channel</a:t>
            </a:r>
          </a:p>
          <a:p>
            <a:r>
              <a:rPr lang="en-GB" dirty="0" smtClean="0"/>
              <a:t>Message hierarchy</a:t>
            </a:r>
          </a:p>
          <a:p>
            <a:pPr>
              <a:buNone/>
            </a:pPr>
            <a:endParaRPr lang="en-GB" dirty="0" smtClean="0"/>
          </a:p>
          <a:p>
            <a:endParaRPr lang="en-GB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Current JCSP Implementation</a:t>
            </a:r>
            <a:endParaRPr lang="en-GB" dirty="0"/>
          </a:p>
        </p:txBody>
      </p:sp>
      <p:pic>
        <p:nvPicPr>
          <p:cNvPr id="1945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431546" y="1330325"/>
            <a:ext cx="6280908" cy="4370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Napier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Napier</Template>
  <TotalTime>349</TotalTime>
  <Words>834</Words>
  <Application>Microsoft Office PowerPoint</Application>
  <PresentationFormat>On-screen Show (4:3)</PresentationFormat>
  <Paragraphs>197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Napier</vt:lpstr>
      <vt:lpstr>A Critique of JCSP Networking</vt:lpstr>
      <vt:lpstr>Breakdown</vt:lpstr>
      <vt:lpstr>Introduction</vt:lpstr>
      <vt:lpstr>Introduction</vt:lpstr>
      <vt:lpstr>Object Serialization in Java</vt:lpstr>
      <vt:lpstr>Object Serialization in Java</vt:lpstr>
      <vt:lpstr>Object Serialization in Java</vt:lpstr>
      <vt:lpstr>Current JCSP Implementation</vt:lpstr>
      <vt:lpstr>Current JCSP Implementation</vt:lpstr>
      <vt:lpstr>Current JCSP Implementation</vt:lpstr>
      <vt:lpstr>Current JCSP Implementation</vt:lpstr>
      <vt:lpstr>Problems</vt:lpstr>
      <vt:lpstr>Problem – Resource Usage</vt:lpstr>
      <vt:lpstr>Problem - Complexity</vt:lpstr>
      <vt:lpstr>Problem - Complexity</vt:lpstr>
      <vt:lpstr>Problem – Message Cost</vt:lpstr>
      <vt:lpstr>Problem – Message Cost</vt:lpstr>
      <vt:lpstr>Problem – Message Cost</vt:lpstr>
      <vt:lpstr>Problem – (Java) Objects Only</vt:lpstr>
      <vt:lpstr>Problem - Performance</vt:lpstr>
      <vt:lpstr>Problem - Performance</vt:lpstr>
      <vt:lpstr>Problem - Performance</vt:lpstr>
      <vt:lpstr>Problem – High Priority Links</vt:lpstr>
      <vt:lpstr>Problem – High Priority Links</vt:lpstr>
      <vt:lpstr>Problem – High Priority Links</vt:lpstr>
      <vt:lpstr>Problem – Exception Handling</vt:lpstr>
      <vt:lpstr>Problem – Lack of Protocol</vt:lpstr>
      <vt:lpstr>Ongoing Work and Conclusions</vt:lpstr>
      <vt:lpstr>Towards a Better Solution </vt:lpstr>
      <vt:lpstr>Towards a Better Solution</vt:lpstr>
      <vt:lpstr>Conclusions</vt:lpstr>
      <vt:lpstr>Questions?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Critique of JCSP Networking</dc:title>
  <dc:creator>Kevin Chalmers</dc:creator>
  <cp:lastModifiedBy>Kevin Chalmers</cp:lastModifiedBy>
  <cp:revision>32</cp:revision>
  <dcterms:created xsi:type="dcterms:W3CDTF">2008-08-31T20:21:47Z</dcterms:created>
  <dcterms:modified xsi:type="dcterms:W3CDTF">2008-09-08T13:44:32Z</dcterms:modified>
</cp:coreProperties>
</file>